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7" r:id="rId5"/>
    <p:sldId id="266" r:id="rId6"/>
    <p:sldId id="273" r:id="rId7"/>
    <p:sldId id="274" r:id="rId8"/>
    <p:sldId id="275" r:id="rId9"/>
    <p:sldId id="288" r:id="rId10"/>
    <p:sldId id="292" r:id="rId11"/>
    <p:sldId id="294" r:id="rId12"/>
    <p:sldId id="291" r:id="rId13"/>
    <p:sldId id="284" r:id="rId14"/>
    <p:sldId id="285" r:id="rId15"/>
    <p:sldId id="27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40" autoAdjust="0"/>
    <p:restoredTop sz="94618"/>
  </p:normalViewPr>
  <p:slideViewPr>
    <p:cSldViewPr>
      <p:cViewPr varScale="1">
        <p:scale>
          <a:sx n="81" d="100"/>
          <a:sy n="81" d="100"/>
        </p:scale>
        <p:origin x="34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69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8356-FFDA-4E74-B804-79023C7DD259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32D8-F2D2-4D01-80A9-88F3B128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DDCE7-616C-4285-A468-7301F171BC93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D8F7-2BDD-4C56-98AF-2E212EF34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9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05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9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08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44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10058400" cy="13036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0" y="1676400"/>
            <a:ext cx="1005840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12/21/2017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C29-B8C5-4C7A-B6DA-418494D5CB21}" type="datetimeFigureOut">
              <a:rPr lang="en-US" smtClean="0"/>
              <a:pPr/>
              <a:t>12/21/2017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43838-BFF5-400C-B067-3DF4A5F395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7" Type="http://schemas.openxmlformats.org/officeDocument/2006/relationships/image" Target="../media/image8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gif"/><Relationship Id="rId5" Type="http://schemas.openxmlformats.org/officeDocument/2006/relationships/image" Target="../media/image6.gif"/><Relationship Id="rId4" Type="http://schemas.openxmlformats.org/officeDocument/2006/relationships/image" Target="../media/image5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" charset="0"/>
                <a:ea typeface="Arial" charset="0"/>
                <a:cs typeface="Arial" charset="0"/>
              </a:rPr>
              <a:t>How to Build a Winning Basketball Team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3124200"/>
            <a:ext cx="2667000" cy="3276600"/>
          </a:xfrm>
        </p:spPr>
        <p:txBody>
          <a:bodyPr>
            <a:normAutofit/>
          </a:bodyPr>
          <a:lstStyle/>
          <a:p>
            <a:r>
              <a:rPr lang="en-US" b="1" u="sng" dirty="0">
                <a:solidFill>
                  <a:srgbClr val="FFC000"/>
                </a:solidFill>
              </a:rPr>
              <a:t>Future GMs:</a:t>
            </a:r>
          </a:p>
          <a:p>
            <a:r>
              <a:rPr lang="en-US" b="1" dirty="0">
                <a:solidFill>
                  <a:srgbClr val="FFC000"/>
                </a:solidFill>
              </a:rPr>
              <a:t>Patrick </a:t>
            </a:r>
            <a:r>
              <a:rPr lang="en-US" b="1" dirty="0" err="1">
                <a:solidFill>
                  <a:srgbClr val="FFC000"/>
                </a:solidFill>
              </a:rPr>
              <a:t>Dancel</a:t>
            </a:r>
            <a:endParaRPr lang="en-US" b="1" dirty="0">
              <a:solidFill>
                <a:srgbClr val="FFC000"/>
              </a:solidFill>
            </a:endParaRPr>
          </a:p>
          <a:p>
            <a:r>
              <a:rPr lang="en-US" b="1" dirty="0">
                <a:solidFill>
                  <a:srgbClr val="FFC000"/>
                </a:solidFill>
              </a:rPr>
              <a:t>Andy Felicitas</a:t>
            </a:r>
          </a:p>
          <a:p>
            <a:r>
              <a:rPr lang="en-US" b="1" dirty="0">
                <a:solidFill>
                  <a:srgbClr val="FFC000"/>
                </a:solidFill>
              </a:rPr>
              <a:t>Jay </a:t>
            </a:r>
            <a:r>
              <a:rPr lang="en-US" b="1" dirty="0" err="1">
                <a:solidFill>
                  <a:srgbClr val="FFC000"/>
                </a:solidFill>
              </a:rPr>
              <a:t>Mandavia</a:t>
            </a:r>
            <a:endParaRPr lang="en-US" b="1" dirty="0">
              <a:solidFill>
                <a:srgbClr val="FFC000"/>
              </a:solidFill>
            </a:endParaRPr>
          </a:p>
          <a:p>
            <a:r>
              <a:rPr lang="en-US" b="1" dirty="0">
                <a:solidFill>
                  <a:srgbClr val="FFC000"/>
                </a:solidFill>
              </a:rPr>
              <a:t>Lorenzo </a:t>
            </a:r>
            <a:r>
              <a:rPr lang="en-US" b="1" dirty="0" err="1">
                <a:solidFill>
                  <a:srgbClr val="FFC000"/>
                </a:solidFill>
              </a:rPr>
              <a:t>Yniguez</a:t>
            </a: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0515600" cy="1219200"/>
          </a:xfrm>
        </p:spPr>
        <p:txBody>
          <a:bodyPr>
            <a:noAutofit/>
          </a:bodyPr>
          <a:lstStyle/>
          <a:p>
            <a:r>
              <a:rPr lang="en-US" sz="2800" dirty="0"/>
              <a:t>Prediction </a:t>
            </a:r>
            <a:r>
              <a:rPr lang="mr-IN" sz="2800" dirty="0"/>
              <a:t>–</a:t>
            </a:r>
            <a:r>
              <a:rPr lang="en-US" sz="2800" dirty="0"/>
              <a:t> Future Western Conference Champion: The Nuggets</a:t>
            </a:r>
            <a:br>
              <a:rPr lang="en-US" sz="2800" dirty="0"/>
            </a:b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618" y="1676400"/>
            <a:ext cx="8167694" cy="4495800"/>
          </a:xfrm>
        </p:spPr>
      </p:pic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Prediction </a:t>
            </a:r>
            <a:r>
              <a:rPr lang="mr-IN" dirty="0"/>
              <a:t>–</a:t>
            </a:r>
            <a:r>
              <a:rPr lang="en-US" dirty="0"/>
              <a:t> Future Eastern Conference Champion: 76ers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400" y="1676400"/>
            <a:ext cx="8099355" cy="4419600"/>
          </a:xfrm>
        </p:spPr>
      </p:pic>
      <p:cxnSp>
        <p:nvCxnSpPr>
          <p:cNvPr id="4" name="Straight Connector 3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46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1524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Our Findings</a:t>
            </a:r>
          </a:p>
          <a:p>
            <a:r>
              <a:rPr lang="en-US" sz="2800" b="1" dirty="0"/>
              <a:t>Ball movement correlates to winning.</a:t>
            </a:r>
          </a:p>
          <a:p>
            <a:r>
              <a:rPr lang="en-US" sz="2800" b="1" dirty="0"/>
              <a:t>The faster the pace, the more opportunities for 3 point shots, rebounds and assists. </a:t>
            </a:r>
          </a:p>
          <a:p>
            <a:r>
              <a:rPr lang="en-US" sz="2800" b="1" dirty="0"/>
              <a:t>Teams </a:t>
            </a:r>
            <a:r>
              <a:rPr lang="en-US" sz="2800" b="1"/>
              <a:t>that improved </a:t>
            </a:r>
            <a:r>
              <a:rPr lang="en-US" sz="2800" b="1" dirty="0"/>
              <a:t>on our pace categories, improved on wins. </a:t>
            </a:r>
          </a:p>
          <a:p>
            <a:r>
              <a:rPr lang="en-US" sz="2800" b="1" dirty="0"/>
              <a:t>Defensive rebounds leads to more possessions and offensive opportunities.</a:t>
            </a:r>
          </a:p>
        </p:txBody>
      </p:sp>
      <p:sp>
        <p:nvSpPr>
          <p:cNvPr id="3" name="Rectangle 2"/>
          <p:cNvSpPr/>
          <p:nvPr/>
        </p:nvSpPr>
        <p:spPr>
          <a:xfrm>
            <a:off x="152400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0960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Surprises</a:t>
            </a:r>
          </a:p>
          <a:p>
            <a:r>
              <a:rPr lang="en-US" sz="2800" b="1" dirty="0"/>
              <a:t>Defense does not win Championships!</a:t>
            </a:r>
          </a:p>
          <a:p>
            <a:r>
              <a:rPr lang="en-US" sz="2800" b="1" dirty="0"/>
              <a:t>Pace alone is not an indicator of wins. What you do with your possessions counts.</a:t>
            </a:r>
          </a:p>
          <a:p>
            <a:r>
              <a:rPr lang="en-US" sz="2800" b="1" dirty="0"/>
              <a:t>From 2014 </a:t>
            </a:r>
            <a:r>
              <a:rPr lang="mr-IN" sz="2800" b="1" dirty="0"/>
              <a:t>–</a:t>
            </a:r>
            <a:r>
              <a:rPr lang="en-US" sz="2800" b="1" dirty="0"/>
              <a:t> 2016, the correlation between 3pts made and wins has decreased. </a:t>
            </a:r>
          </a:p>
          <a:p>
            <a:endParaRPr lang="en-US" sz="2800" b="1" dirty="0"/>
          </a:p>
        </p:txBody>
      </p:sp>
      <p:sp>
        <p:nvSpPr>
          <p:cNvPr id="10" name="Rectangle 9"/>
          <p:cNvSpPr/>
          <p:nvPr/>
        </p:nvSpPr>
        <p:spPr>
          <a:xfrm>
            <a:off x="6090138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The Game of Basketball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984" y="1676400"/>
            <a:ext cx="11793416" cy="434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Basic Rule: Score more points than the other team in 48 minutes / overtime</a:t>
            </a:r>
          </a:p>
          <a:p>
            <a:pPr marL="0" indent="0">
              <a:buNone/>
            </a:pPr>
            <a:r>
              <a:rPr lang="en-US" sz="2800" dirty="0"/>
              <a:t>Examples: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07" y="4814823"/>
            <a:ext cx="3494488" cy="18907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604" y="4814823"/>
            <a:ext cx="3392503" cy="18795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25" y="4814824"/>
            <a:ext cx="3384489" cy="18907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3" y="2802147"/>
            <a:ext cx="3295195" cy="18602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979" y="2715318"/>
            <a:ext cx="3508514" cy="19588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604" y="2715318"/>
            <a:ext cx="3457331" cy="195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Current State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9823" y="1600200"/>
            <a:ext cx="11878408" cy="4648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Over the past decade, basketball has experienced a proliferation of data and metrics:</a:t>
            </a:r>
          </a:p>
          <a:p>
            <a:pPr lvl="1"/>
            <a:r>
              <a:rPr lang="en-US" sz="2200" dirty="0"/>
              <a:t>PER</a:t>
            </a:r>
          </a:p>
          <a:p>
            <a:pPr lvl="1"/>
            <a:r>
              <a:rPr lang="en-US" sz="2200" dirty="0"/>
              <a:t>+/-</a:t>
            </a:r>
          </a:p>
          <a:p>
            <a:pPr lvl="1"/>
            <a:r>
              <a:rPr lang="en-US" sz="2200" dirty="0"/>
              <a:t>Adjusted Plus-Minus</a:t>
            </a:r>
          </a:p>
          <a:p>
            <a:pPr lvl="1"/>
            <a:r>
              <a:rPr lang="en-US" sz="2200" dirty="0"/>
              <a:t>Approximate Value</a:t>
            </a:r>
          </a:p>
          <a:p>
            <a:pPr lvl="1"/>
            <a:r>
              <a:rPr lang="en-US" sz="2200" dirty="0"/>
              <a:t>Assist Percentage</a:t>
            </a:r>
          </a:p>
          <a:p>
            <a:pPr lvl="1"/>
            <a:r>
              <a:rPr lang="en-US" sz="2200" dirty="0"/>
              <a:t>Defensive Plus-Minus.</a:t>
            </a:r>
          </a:p>
          <a:p>
            <a:pPr lvl="1"/>
            <a:r>
              <a:rPr lang="en-US" sz="2200" dirty="0"/>
              <a:t>Defensive Rating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800" dirty="0"/>
              <a:t>`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81200" y="2209800"/>
            <a:ext cx="7391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All Individual Stats!!</a:t>
            </a:r>
          </a:p>
        </p:txBody>
      </p:sp>
    </p:spTree>
    <p:extLst>
      <p:ext uri="{BB962C8B-B14F-4D97-AF65-F5344CB8AC3E}">
        <p14:creationId xmlns:p14="http://schemas.microsoft.com/office/powerpoint/2010/main" val="125966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There’s no “I” in Team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620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0" y="2019300"/>
            <a:ext cx="4674577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/>
              <a:t>Basketball is a TEAM sport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0" dirty="0"/>
          </a:p>
        </p:txBody>
      </p:sp>
      <p:sp>
        <p:nvSpPr>
          <p:cNvPr id="3" name="Pentagon 2"/>
          <p:cNvSpPr/>
          <p:nvPr/>
        </p:nvSpPr>
        <p:spPr>
          <a:xfrm>
            <a:off x="4495800" y="2895600"/>
            <a:ext cx="1905000" cy="10668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8000" y="1607909"/>
            <a:ext cx="4964724" cy="47089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000" dirty="0"/>
              <a:t>Which team metrics have the highest correlations to wins?</a:t>
            </a:r>
          </a:p>
          <a:p>
            <a:pPr marL="571500" indent="-571500">
              <a:buFont typeface="Arial" charset="0"/>
              <a:buChar char="•"/>
            </a:pPr>
            <a:endParaRPr lang="en-US" sz="3000" dirty="0"/>
          </a:p>
          <a:p>
            <a:pPr marL="571500" indent="-571500">
              <a:buFont typeface="Arial" charset="0"/>
              <a:buChar char="•"/>
            </a:pPr>
            <a:r>
              <a:rPr lang="en-US" sz="3000" dirty="0"/>
              <a:t>Which team metrics have the lowest correlation to wins?</a:t>
            </a:r>
          </a:p>
          <a:p>
            <a:pPr marL="571500" indent="-571500">
              <a:buFont typeface="Arial" charset="0"/>
              <a:buChar char="•"/>
            </a:pPr>
            <a:endParaRPr lang="en-US" sz="3000" dirty="0"/>
          </a:p>
          <a:p>
            <a:pPr marL="571500" indent="-571500">
              <a:buFont typeface="Arial" charset="0"/>
              <a:buChar char="•"/>
            </a:pPr>
            <a:r>
              <a:rPr lang="en-US" sz="3000" dirty="0"/>
              <a:t>Which team metrics were we most surprised by?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3276600"/>
            <a:ext cx="34798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8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Trust the Process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1524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Exploration /Cleanup Process</a:t>
            </a:r>
          </a:p>
          <a:p>
            <a:r>
              <a:rPr lang="en-US" sz="2800" b="1" dirty="0"/>
              <a:t>Researched internet for data</a:t>
            </a:r>
          </a:p>
          <a:p>
            <a:r>
              <a:rPr lang="en-US" sz="2800" b="1" dirty="0" err="1"/>
              <a:t>ProbasketballAPI</a:t>
            </a:r>
            <a:r>
              <a:rPr lang="en-US" sz="2800" b="1" dirty="0"/>
              <a:t> , </a:t>
            </a:r>
            <a:r>
              <a:rPr lang="en-US" sz="2800" b="1" dirty="0" err="1"/>
              <a:t>Stats.NBA</a:t>
            </a:r>
            <a:r>
              <a:rPr lang="en-US" sz="2800" b="1" dirty="0"/>
              <a:t>, Basketball Reference, </a:t>
            </a:r>
            <a:r>
              <a:rPr lang="en-US" sz="2800" b="1" dirty="0" err="1"/>
              <a:t>Kaggle</a:t>
            </a:r>
            <a:endParaRPr lang="en-US" sz="2800" b="1" dirty="0"/>
          </a:p>
          <a:p>
            <a:r>
              <a:rPr lang="en-US" sz="2800" b="1" dirty="0"/>
              <a:t>Imported </a:t>
            </a:r>
            <a:r>
              <a:rPr lang="en-US" sz="2800" b="1" dirty="0" err="1"/>
              <a:t>json</a:t>
            </a:r>
            <a:r>
              <a:rPr lang="en-US" sz="2800" b="1" dirty="0"/>
              <a:t>, csv/excel in pandas aggregate data in</a:t>
            </a:r>
          </a:p>
          <a:p>
            <a:r>
              <a:rPr lang="en-US" sz="2800" b="1" dirty="0"/>
              <a:t>Data for 3 seasons; 2014 </a:t>
            </a:r>
            <a:r>
              <a:rPr lang="mr-IN" sz="2800" b="1" dirty="0"/>
              <a:t>–</a:t>
            </a:r>
            <a:r>
              <a:rPr lang="en-US" sz="2800" b="1" dirty="0"/>
              <a:t> 2017 for all teams</a:t>
            </a:r>
          </a:p>
        </p:txBody>
      </p:sp>
      <p:sp>
        <p:nvSpPr>
          <p:cNvPr id="3" name="Rectangle 2"/>
          <p:cNvSpPr/>
          <p:nvPr/>
        </p:nvSpPr>
        <p:spPr>
          <a:xfrm>
            <a:off x="152400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0960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Analysis Process</a:t>
            </a:r>
          </a:p>
          <a:p>
            <a:r>
              <a:rPr lang="en-US" sz="2800" b="1" dirty="0"/>
              <a:t>Correlations between established offensive and defensive metrics and wins</a:t>
            </a:r>
          </a:p>
          <a:p>
            <a:r>
              <a:rPr lang="en-US" sz="2800" b="1" dirty="0"/>
              <a:t>Correlation between newly created offensive and defensive metrics</a:t>
            </a:r>
          </a:p>
          <a:p>
            <a:r>
              <a:rPr lang="en-US" sz="2800" b="1" dirty="0"/>
              <a:t>Rank correlations</a:t>
            </a:r>
          </a:p>
          <a:p>
            <a:endParaRPr lang="en-US" sz="2800" b="1" dirty="0"/>
          </a:p>
        </p:txBody>
      </p:sp>
      <p:sp>
        <p:nvSpPr>
          <p:cNvPr id="10" name="Rectangle 9"/>
          <p:cNvSpPr/>
          <p:nvPr/>
        </p:nvSpPr>
        <p:spPr>
          <a:xfrm>
            <a:off x="6090138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9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Correlations /  Analysis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700" y="1510748"/>
            <a:ext cx="8077200" cy="4784553"/>
          </a:xfrm>
        </p:spPr>
      </p:pic>
      <p:sp>
        <p:nvSpPr>
          <p:cNvPr id="6" name="Oval 5"/>
          <p:cNvSpPr/>
          <p:nvPr/>
        </p:nvSpPr>
        <p:spPr>
          <a:xfrm>
            <a:off x="2095500" y="1828800"/>
            <a:ext cx="7734300" cy="167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957180" y="4618901"/>
            <a:ext cx="7734300" cy="167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9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Positive Correlations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7391400" y="1653209"/>
            <a:ext cx="4457700" cy="45951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Key Takeaways</a:t>
            </a:r>
          </a:p>
          <a:p>
            <a:r>
              <a:rPr lang="en-US" sz="2800" b="1" dirty="0"/>
              <a:t>3PM 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Avg</a:t>
            </a:r>
            <a:r>
              <a:rPr lang="en-US" sz="2800" b="1" dirty="0"/>
              <a:t> 34% higher than the field for all three seasons</a:t>
            </a:r>
          </a:p>
          <a:p>
            <a:r>
              <a:rPr lang="en-US" sz="2800" b="1" dirty="0"/>
              <a:t>DR 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Avg</a:t>
            </a:r>
            <a:r>
              <a:rPr lang="en-US" sz="2800" b="1" dirty="0"/>
              <a:t> 3% higher than the field for all three seasons</a:t>
            </a:r>
          </a:p>
          <a:p>
            <a:r>
              <a:rPr lang="en-US" sz="2800" b="1" dirty="0"/>
              <a:t>Assists 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Avg</a:t>
            </a:r>
            <a:r>
              <a:rPr lang="en-US" sz="2800" b="1" dirty="0"/>
              <a:t> 25% higher than the field for all three seasons</a:t>
            </a:r>
          </a:p>
          <a:p>
            <a:endParaRPr lang="en-US" sz="2800" b="1" dirty="0"/>
          </a:p>
          <a:p>
            <a:endParaRPr lang="en-US" sz="2800" b="1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01" y="2160104"/>
            <a:ext cx="6960772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4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Negative Correlations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0500" y="1676399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/>
              <a:t>Defensive Rating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07100" y="1676399"/>
            <a:ext cx="5348177" cy="540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2PM / Pace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" y="2575254"/>
            <a:ext cx="5408611" cy="25301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181" y="2575254"/>
            <a:ext cx="5652051" cy="255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9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/>
              <a:t>Negative Correlations</a:t>
            </a:r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0500" y="1676399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Offensive Rebounds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53200" y="1590759"/>
            <a:ext cx="4876800" cy="45951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/>
              <a:t>Key Takeaways</a:t>
            </a:r>
            <a:endParaRPr lang="en-US" sz="2800" b="1" dirty="0"/>
          </a:p>
          <a:p>
            <a:r>
              <a:rPr lang="en-US" sz="2800" b="1" dirty="0"/>
              <a:t>Defense Rating</a:t>
            </a:r>
            <a:r>
              <a:rPr lang="mr-IN" sz="2800" b="1" dirty="0"/>
              <a:t>–</a:t>
            </a:r>
            <a:r>
              <a:rPr lang="en-US" sz="2800" b="1" dirty="0"/>
              <a:t> </a:t>
            </a:r>
            <a:r>
              <a:rPr lang="en-US" sz="2800" b="1" dirty="0" err="1"/>
              <a:t>Avg</a:t>
            </a:r>
            <a:r>
              <a:rPr lang="en-US" sz="2800" b="1" dirty="0"/>
              <a:t> 4% less than the field for all three seasons</a:t>
            </a:r>
          </a:p>
          <a:p>
            <a:r>
              <a:rPr lang="en-US" sz="2800" b="1" dirty="0"/>
              <a:t>2PM / Pace </a:t>
            </a:r>
            <a:r>
              <a:rPr lang="mr-IN" sz="2800" b="1" dirty="0"/>
              <a:t>–</a:t>
            </a:r>
            <a:r>
              <a:rPr lang="en-US" sz="2800" b="1" dirty="0"/>
              <a:t> </a:t>
            </a:r>
            <a:r>
              <a:rPr lang="en-US" sz="2800" b="1" dirty="0" err="1"/>
              <a:t>Avg</a:t>
            </a:r>
            <a:r>
              <a:rPr lang="en-US" sz="2800" b="1" dirty="0"/>
              <a:t> 5% less than the field for all three seasons</a:t>
            </a:r>
          </a:p>
          <a:p>
            <a:r>
              <a:rPr lang="en-US" sz="2800" b="1" dirty="0"/>
              <a:t>ORB 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Avg</a:t>
            </a:r>
            <a:r>
              <a:rPr lang="en-US" sz="2800" b="1" dirty="0"/>
              <a:t> 10% less than the field for all three seasons</a:t>
            </a:r>
          </a:p>
          <a:p>
            <a:endParaRPr lang="en-US" sz="28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374900"/>
            <a:ext cx="3823750" cy="382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5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ketball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ketball presentation (widescreen).potx" id="{9F4F77B0-14F5-4E29-8ABD-409A5CCAAB31}" vid="{5A933346-38F8-42BD-BB04-877426AB4C76}"/>
    </a:ext>
  </a:extLst>
</a:theme>
</file>

<file path=ppt/theme/theme2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tf04001173</Template>
  <TotalTime>964</TotalTime>
  <Words>467</Words>
  <Application>Microsoft Office PowerPoint</Application>
  <PresentationFormat>Widescreen</PresentationFormat>
  <Paragraphs>74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Franklin Gothic Medium</vt:lpstr>
      <vt:lpstr>Impact</vt:lpstr>
      <vt:lpstr>Basketball 16x9</vt:lpstr>
      <vt:lpstr>How to Build a Winning Basketball Team</vt:lpstr>
      <vt:lpstr>The Game of Basketball</vt:lpstr>
      <vt:lpstr>Current State</vt:lpstr>
      <vt:lpstr>There’s no “I” in Team</vt:lpstr>
      <vt:lpstr>Trust the Process</vt:lpstr>
      <vt:lpstr>Correlations /  Analysis</vt:lpstr>
      <vt:lpstr>Positive Correlations</vt:lpstr>
      <vt:lpstr>Negative Correlations</vt:lpstr>
      <vt:lpstr>Negative Correlations</vt:lpstr>
      <vt:lpstr>Prediction – Future Western Conference Champion: The Nuggets </vt:lpstr>
      <vt:lpstr>Prediction – Future Eastern Conference Champion: 76ers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Build a Winning Basketball Team</dc:title>
  <dc:creator>JAY MANDAVIA</dc:creator>
  <cp:lastModifiedBy>lyniguez@gmail.com</cp:lastModifiedBy>
  <cp:revision>58</cp:revision>
  <cp:lastPrinted>2017-12-21T20:55:51Z</cp:lastPrinted>
  <dcterms:created xsi:type="dcterms:W3CDTF">2017-12-20T03:21:14Z</dcterms:created>
  <dcterms:modified xsi:type="dcterms:W3CDTF">2017-12-22T02:27:47Z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